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CB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Средний стиль 3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Средний стиль 4 —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jpe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058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3662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0363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687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36310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99560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41281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642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458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6235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0596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42005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86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130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9682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366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76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F229E4B-6006-41C5-A9C6-5FEC04BA3AA4}" type="datetimeFigureOut">
              <a:rPr lang="ru-RU" smtClean="0"/>
              <a:t>28.05.2025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BC9C18B-7489-47F2-A598-B2FF3716EDB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6783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7" Type="http://schemas.openxmlformats.org/officeDocument/2006/relationships/slide" Target="slide13.xml"/><Relationship Id="rId2" Type="http://schemas.openxmlformats.org/officeDocument/2006/relationships/slide" Target="slide5.xml"/><Relationship Id="rId1" Type="http://schemas.openxmlformats.org/officeDocument/2006/relationships/slideLayout" Target="../slideLayouts/slideLayout7.xml"/><Relationship Id="rId6" Type="http://schemas.openxmlformats.org/officeDocument/2006/relationships/slide" Target="slide9.xml"/><Relationship Id="rId5" Type="http://schemas.openxmlformats.org/officeDocument/2006/relationships/image" Target="../media/image7.png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709651" y="2845917"/>
            <a:ext cx="6815669" cy="1515533"/>
          </a:xfrm>
        </p:spPr>
        <p:txBody>
          <a:bodyPr/>
          <a:lstStyle/>
          <a:p>
            <a:r>
              <a:rPr lang="ru-RU" sz="6000" b="1" dirty="0"/>
              <a:t>Алгоритмы и структуры данных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9011" y="6150114"/>
            <a:ext cx="73148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/>
              <a:t>Выполнили студенты гр. 353502: Кашко Анастасия, Згирская Дарья</a:t>
            </a:r>
          </a:p>
          <a:p>
            <a:r>
              <a:rPr lang="ru-RU" sz="2000" dirty="0"/>
              <a:t>Преподаватель: Калугина Марина Алексеевна</a:t>
            </a:r>
          </a:p>
        </p:txBody>
      </p:sp>
    </p:spTree>
    <p:extLst>
      <p:ext uri="{BB962C8B-B14F-4D97-AF65-F5344CB8AC3E}">
        <p14:creationId xmlns:p14="http://schemas.microsoft.com/office/powerpoint/2010/main" val="2277321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/>
          <p:cNvPicPr/>
          <p:nvPr/>
        </p:nvPicPr>
        <p:blipFill rotWithShape="1">
          <a:blip r:embed="rId3"/>
          <a:srcRect l="38101" t="10296" r="36292" b="32256"/>
          <a:stretch/>
        </p:blipFill>
        <p:spPr bwMode="auto">
          <a:xfrm>
            <a:off x="3735238" y="2164255"/>
            <a:ext cx="2484767" cy="3115111"/>
          </a:xfrm>
          <a:prstGeom prst="rect">
            <a:avLst/>
          </a:prstGeom>
          <a:ln w="127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Рисунок 4"/>
          <p:cNvPicPr/>
          <p:nvPr/>
        </p:nvPicPr>
        <p:blipFill rotWithShape="1">
          <a:blip r:embed="rId4"/>
          <a:srcRect l="22448" t="10832" r="55104" b="31996"/>
          <a:stretch/>
        </p:blipFill>
        <p:spPr bwMode="auto">
          <a:xfrm>
            <a:off x="1223812" y="2164255"/>
            <a:ext cx="2330271" cy="3115111"/>
          </a:xfrm>
          <a:prstGeom prst="rect">
            <a:avLst/>
          </a:prstGeom>
          <a:ln w="12700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639018" y="1794923"/>
            <a:ext cx="48998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1 реализация                        2 реализация</a:t>
            </a:r>
          </a:p>
        </p:txBody>
      </p:sp>
      <p:pic>
        <p:nvPicPr>
          <p:cNvPr id="7" name="Рисунок 6"/>
          <p:cNvPicPr/>
          <p:nvPr/>
        </p:nvPicPr>
        <p:blipFill rotWithShape="1">
          <a:blip r:embed="rId5"/>
          <a:srcRect l="3505" t="14903" r="57929" b="24935"/>
          <a:stretch/>
        </p:blipFill>
        <p:spPr bwMode="auto">
          <a:xfrm>
            <a:off x="6719977" y="3060171"/>
            <a:ext cx="3781815" cy="306655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6"/>
          <a:srcRect l="14646" t="55975" r="56202" b="25032"/>
          <a:stretch/>
        </p:blipFill>
        <p:spPr>
          <a:xfrm>
            <a:off x="6719977" y="1547017"/>
            <a:ext cx="3781815" cy="13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531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598286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4. Графы (задача 9)</a:t>
            </a:r>
            <a:endParaRPr lang="ru-RU" altLang="ru-RU" sz="3200" b="1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32533" y="1149544"/>
            <a:ext cx="101269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 олимпиаду прибыло n человек. Некоторые из них знакомы между собой. Круг знакомств задается матрицей A размером n × n. Элемент матрицы А[i, j] = 1, 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и A[i, j] = 0  в противном случае (если i-й человек знает j-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, то считаем, что и j-й человек знает i-</a:t>
            </a:r>
            <a:r>
              <a:rPr lang="ru-RU" dirty="0" err="1">
                <a:solidFill>
                  <a:schemeClr val="accent4">
                    <a:lumMod val="75000"/>
                  </a:schemeClr>
                </a:solidFill>
              </a:rPr>
              <a:t>го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). Необходимо определить, можно ли опосредованно перезнакомить всех людей между собой (незнакомые люди могут познакомиться только через общего знакомого)? Если нет, то какое максимальное количество людей будут знать друг друга?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310257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3200400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0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d>
                                  <m:dPr>
                                    <m:ctrlPr>
                                      <a:rPr lang="ru-RU" sz="14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ru-RU" sz="14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n</m:t>
                                        </m:r>
                                      </m:e>
                                      <m:sup>
                                        <m:r>
                                          <a:rPr lang="ru-RU" sz="14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e>
                                </m:d>
                                <m:r>
                                  <a:rPr lang="ru-RU" sz="1400">
                                    <a:effectLst/>
                                    <a:latin typeface="Cambria Math" panose="02040503050406030204" pitchFamily="18" charset="0"/>
                                  </a:rPr>
                                  <m:t> ранний выход</m:t>
                                </m:r>
                              </m:oMath>
                            </m:oMathPara>
                          </a14:m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373599668"/>
                  </p:ext>
                </p:extLst>
              </p:nvPr>
            </p:nvGraphicFramePr>
            <p:xfrm>
              <a:off x="1295400" y="2870352"/>
              <a:ext cx="9601200" cy="3300541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3200400"/>
                    <a:gridCol w="3200400"/>
                    <a:gridCol w="3200400"/>
                  </a:tblGrid>
                  <a:tr h="23952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Первая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Вторая реализация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27667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99810" t="-97826" r="-100190" b="-103043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9525" marR="9525" marT="9525" marB="9525">
                        <a:blipFill rotWithShape="0">
                          <a:blip r:embed="rId3"/>
                          <a:stretch>
                            <a:fillRect l="-200190" t="-97826" r="-381" b="-1030435"/>
                          </a:stretch>
                        </a:blipFill>
                      </a:tcPr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O(n) – для очереди (используется не всегда)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696087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Сложность реализации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Необходима работа с очередью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Аналогичная, с добавлением логики проверки связности графа без подсчета компонент.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115265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Лучше работает на разряженных графах, не нужно никаких доп. условий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Дополнительная память нужна не всегда, при применении на плотных графов необходима только формула проверки связности графа, можно обойтись без очереди.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  <a:tr h="467805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>
                              <a:effectLst/>
                            </a:rPr>
                            <a:t>Работа с очередью.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400" dirty="0">
                              <a:effectLst/>
                            </a:rPr>
                            <a:t>При невыполнении условия связности графа займет больше времени.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9525" marR="9525" marT="9525" marB="9525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8781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Рисунок 3" descr="C:\Users\Admin\AppData\Local\Temp\ksohtml9080\wps6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133" y="2666234"/>
            <a:ext cx="3502323" cy="33471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9683DDFB-37F5-47C8-9FCB-9EC6F1944A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24"/>
          <a:stretch/>
        </p:blipFill>
        <p:spPr>
          <a:xfrm>
            <a:off x="6776133" y="1426891"/>
            <a:ext cx="3484562" cy="114107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3DA3B0B-8AD1-49AB-AB1B-17D1B1BB0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2939" y="1426891"/>
            <a:ext cx="4009911" cy="4586536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54488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621101"/>
            <a:ext cx="1219199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6600" b="1" dirty="0">
                <a:solidFill>
                  <a:schemeClr val="accent4">
                    <a:lumMod val="50000"/>
                  </a:schemeClr>
                </a:solidFill>
              </a:rPr>
              <a:t>Спасибо за внимание!</a:t>
            </a:r>
          </a:p>
        </p:txBody>
      </p:sp>
      <p:pic>
        <p:nvPicPr>
          <p:cNvPr id="11266" name="Picture 2" descr="Сформированное изображение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851" y="1729097"/>
            <a:ext cx="6358298" cy="4238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966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360098" y="1982344"/>
            <a:ext cx="9471803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1.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Бинарные поисковые деревья (задача 3)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2.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Разработка эффективных алгоритмов (задача 1, задача 9)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3.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Структуры данных (задача 4)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934075" algn="r"/>
              </a:tabLst>
            </a:pPr>
            <a:r>
              <a:rPr kumimoji="0" lang="ru-RU" altLang="ru-RU" sz="2400" b="1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Тема 4.</a:t>
            </a:r>
            <a:r>
              <a:rPr kumimoji="0" lang="ru-RU" altLang="ru-RU" sz="2400" b="0" i="0" strike="noStrike" cap="none" normalizeH="0" baseline="0" dirty="0">
                <a:ln>
                  <a:noFill/>
                </a:ln>
                <a:solidFill>
                  <a:schemeClr val="accent4">
                    <a:lumMod val="75000"/>
                  </a:schemeClr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Графы (задача 9)</a:t>
            </a:r>
            <a:endParaRPr kumimoji="0" lang="ru-RU" altLang="ru-RU" sz="2400" b="0" i="0" strike="noStrike" cap="none" normalizeH="0" baseline="0" dirty="0">
              <a:ln>
                <a:noFill/>
              </a:ln>
              <a:solidFill>
                <a:schemeClr val="accent4">
                  <a:lumMod val="75000"/>
                </a:schemeClr>
              </a:solidFill>
              <a:effectLst/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9011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4000" b="1" dirty="0">
                <a:solidFill>
                  <a:schemeClr val="accent4">
                    <a:lumMod val="50000"/>
                  </a:schemeClr>
                </a:solidFill>
              </a:rPr>
              <a:t>Список, выполненных задач</a:t>
            </a:r>
          </a:p>
        </p:txBody>
      </p:sp>
      <p:sp>
        <p:nvSpPr>
          <p:cNvPr id="6" name="Управляющая кнопка: далее 5">
            <a:hlinkClick r:id="" action="ppaction://hlinkshowjump?jump=nextslide" highlightClick="1"/>
          </p:cNvPr>
          <p:cNvSpPr/>
          <p:nvPr/>
        </p:nvSpPr>
        <p:spPr>
          <a:xfrm>
            <a:off x="7582619" y="2068609"/>
            <a:ext cx="336430" cy="338162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Управляющая кнопка: далее 6">
            <a:hlinkClick r:id="rId2" action="ppaction://hlinksldjump" highlightClick="1"/>
          </p:cNvPr>
          <p:cNvSpPr/>
          <p:nvPr/>
        </p:nvSpPr>
        <p:spPr>
          <a:xfrm>
            <a:off x="975360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Управляющая кнопка: далее 7">
            <a:hlinkClick r:id="rId3" action="ppaction://hlinksldjump" highlightClick="1"/>
          </p:cNvPr>
          <p:cNvSpPr/>
          <p:nvPr/>
        </p:nvSpPr>
        <p:spPr>
          <a:xfrm>
            <a:off x="4750279" y="4235574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Управляющая кнопка: далее 8">
            <a:hlinkClick r:id="rId4" action="ppaction://hlinksldjump" highlightClick="1"/>
          </p:cNvPr>
          <p:cNvSpPr/>
          <p:nvPr/>
        </p:nvSpPr>
        <p:spPr>
          <a:xfrm>
            <a:off x="10292751" y="2781725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28" name="Picture 4" descr="Сформированное изображение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1768" y="3399933"/>
            <a:ext cx="2520133" cy="2520134"/>
          </a:xfrm>
          <a:prstGeom prst="rect">
            <a:avLst/>
          </a:prstGeom>
          <a:noFill/>
          <a:ln w="19050">
            <a:solidFill>
              <a:schemeClr val="accent4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Управляющая кнопка: далее 10">
            <a:hlinkClick r:id="rId6" action="ppaction://hlinksldjump" highlightClick="1"/>
          </p:cNvPr>
          <p:cNvSpPr/>
          <p:nvPr/>
        </p:nvSpPr>
        <p:spPr>
          <a:xfrm>
            <a:off x="6192624" y="3529347"/>
            <a:ext cx="338400" cy="338400"/>
          </a:xfrm>
          <a:prstGeom prst="actionButtonForwardNex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Управляющая кнопка: настраиваемая 12">
            <a:hlinkClick r:id="rId7" action="ppaction://hlinksldjump" highlightClick="1"/>
          </p:cNvPr>
          <p:cNvSpPr/>
          <p:nvPr/>
        </p:nvSpPr>
        <p:spPr>
          <a:xfrm>
            <a:off x="1552901" y="5645424"/>
            <a:ext cx="3036352" cy="375813"/>
          </a:xfrm>
          <a:prstGeom prst="actionButtonBlank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dirty="0">
                <a:solidFill>
                  <a:schemeClr val="accent4">
                    <a:lumMod val="50000"/>
                  </a:schemeClr>
                </a:solidFill>
              </a:rPr>
              <a:t>Завершение презентации</a:t>
            </a:r>
          </a:p>
        </p:txBody>
      </p:sp>
    </p:spTree>
    <p:extLst>
      <p:ext uri="{BB962C8B-B14F-4D97-AF65-F5344CB8AC3E}">
        <p14:creationId xmlns:p14="http://schemas.microsoft.com/office/powerpoint/2010/main" val="364668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1. Бинарные поисковые деревья (задача 3)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30060" y="1431985"/>
            <a:ext cx="48135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найти и удалить (правым удалением) среднюю по значению вершину из вершин дерева, у которых количество потомков в левом поддереве отличается от количества потомков в правом поддереве на 1. Выполнить прямой (левый) обход полученного дерева.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594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Управляющая кнопка: домой 1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079" t="16608" r="57368" b="14386"/>
          <a:stretch/>
        </p:blipFill>
        <p:spPr>
          <a:xfrm>
            <a:off x="8342896" y="1328620"/>
            <a:ext cx="2945218" cy="4003868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l="12763" t="61987" r="54474" b="7369"/>
          <a:stretch/>
        </p:blipFill>
        <p:spPr>
          <a:xfrm>
            <a:off x="4792047" y="3923725"/>
            <a:ext cx="3301495" cy="173693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5"/>
          <a:srcRect l="6053" t="25263" r="50921" b="8772"/>
          <a:stretch/>
        </p:blipFill>
        <p:spPr>
          <a:xfrm>
            <a:off x="996729" y="1479506"/>
            <a:ext cx="3545964" cy="3057988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68000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(задача 1)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ru-RU" b="1" dirty="0">
                    <a:solidFill>
                      <a:schemeClr val="accent4">
                        <a:lumMod val="75000"/>
                      </a:schemeClr>
                    </a:solidFill>
                  </a:rPr>
                  <a:t>Задача: 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покупатель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n </a:t>
                </a:r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купюр достоинством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a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be-BY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n</m:t>
                        </m:r>
                      </m:sub>
                    </m:sSub>
                    <m:r>
                      <a:rPr lang="be-BY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be-BY" dirty="0">
                    <a:solidFill>
                      <a:schemeClr val="accent4">
                        <a:lumMod val="75000"/>
                      </a:schemeClr>
                    </a:solidFill>
                  </a:rPr>
                  <a:t>и продавец имеет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m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 купюр достоинством: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,…</m:t>
                    </m:r>
                    <m:sSub>
                      <m:sSubPr>
                        <m:ctrlPr>
                          <a:rPr lang="ru-RU" i="1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ru-RU">
                            <a:solidFill>
                              <a:schemeClr val="accent4">
                                <a:lumMod val="7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m</m:t>
                        </m:r>
                      </m:sub>
                    </m:sSub>
                    <m:r>
                      <a:rPr lang="ru-RU">
                        <a:solidFill>
                          <a:schemeClr val="accent4">
                            <a:lumMod val="75000"/>
                          </a:schemeClr>
                        </a:solidFill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Необходимо найти максимальную стоимость товара </a:t>
                </a:r>
                <a:r>
                  <a:rPr lang="en-US" dirty="0">
                    <a:solidFill>
                      <a:schemeClr val="accent4">
                        <a:lumMod val="75000"/>
                      </a:schemeClr>
                    </a:solidFill>
                  </a:rPr>
                  <a:t>p</a:t>
                </a:r>
                <a:r>
                  <a:rPr lang="ru-RU" dirty="0">
                    <a:solidFill>
                      <a:schemeClr val="accent4">
                        <a:lumMod val="75000"/>
                      </a:schemeClr>
                    </a:solidFill>
                  </a:rPr>
                  <a:t>, которую покупатель не может купить, потому что нет возможности точно рассчитаться за этот товар с продавцом, хотя денег на покупку у него достаточно.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278" y="1336076"/>
                <a:ext cx="10317193" cy="1200329"/>
              </a:xfrm>
              <a:prstGeom prst="rect">
                <a:avLst/>
              </a:prstGeom>
              <a:blipFill rotWithShape="0">
                <a:blip r:embed="rId2"/>
                <a:stretch>
                  <a:fillRect l="-473" t="-2030" r="-473" b="-710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4683954"/>
              </p:ext>
            </p:extLst>
          </p:nvPr>
        </p:nvGraphicFramePr>
        <p:xfrm>
          <a:off x="2054524" y="2487092"/>
          <a:ext cx="8082951" cy="3543003"/>
        </p:xfrm>
        <a:graphic>
          <a:graphicData uri="http://schemas.openxmlformats.org/drawingml/2006/table">
            <a:tbl>
              <a:tblPr firstRow="1" firstCol="1" bandRow="1">
                <a:tableStyleId>{EB9631B5-78F2-41C9-869B-9F39066F8104}</a:tableStyleId>
              </a:tblPr>
              <a:tblGrid>
                <a:gridCol w="26943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9431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69431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1347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Критерий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Первая версия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Вторая версия 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Понятность кода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Сложнее понять из-за множества вложенных структур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Прямолинейная логика, легче читается и поддерживается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Память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дополнительное множество </a:t>
                      </a:r>
                      <a:r>
                        <a:rPr lang="ru-RU" sz="1400" dirty="0" err="1">
                          <a:effectLst/>
                        </a:rPr>
                        <a:t>possible_p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Использует только необходимые множества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Обработка случая без продавца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Обрабатывается, но с множеством условий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Обрабатывается логично и просто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914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Сложность в худшем случае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O(n * S₁) + O(m * S₂) + O(S₁ * S₂)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2784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Проверка невозможной оплаты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сравнение</a:t>
                      </a:r>
                      <a:r>
                        <a:rPr lang="en-US" sz="1400">
                          <a:effectLst/>
                        </a:rPr>
                        <a:t> p not in possible_p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Через перебор сдач продавца и проверку p + s ∈ buyer_sums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4041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Гибкость и расширяемость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Менее гибкая: логика жёстко завязана на вычисление разностей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Более гибкая: можно адаптировать под другие задачи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29182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>
                          <a:effectLst/>
                        </a:rPr>
                        <a:t>Крайние случаи (нет денег)</a:t>
                      </a:r>
                      <a:endParaRPr lang="ru-RU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Обрабатываются, но с дополнительными проверками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400" dirty="0">
                          <a:effectLst/>
                        </a:rPr>
                        <a:t>Обрабатываются естественно и без лишнего кода</a:t>
                      </a:r>
                      <a:endParaRPr lang="ru-RU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54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/>
          <p:nvPr/>
        </p:nvPicPr>
        <p:blipFill rotWithShape="1">
          <a:blip r:embed="rId2"/>
          <a:srcRect l="9684" t="20909" r="47932" b="20043"/>
          <a:stretch/>
        </p:blipFill>
        <p:spPr bwMode="auto">
          <a:xfrm>
            <a:off x="1112808" y="1468524"/>
            <a:ext cx="4028535" cy="3049684"/>
          </a:xfrm>
          <a:prstGeom prst="rect">
            <a:avLst/>
          </a:prstGeom>
          <a:ln w="19050">
            <a:solidFill>
              <a:schemeClr val="accent4">
                <a:lumMod val="50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l="14151" t="63522" r="47358" b="8679"/>
          <a:stretch/>
        </p:blipFill>
        <p:spPr>
          <a:xfrm>
            <a:off x="6271404" y="1468524"/>
            <a:ext cx="4917056" cy="1997552"/>
          </a:xfrm>
          <a:prstGeom prst="rect">
            <a:avLst/>
          </a:prstGeom>
        </p:spPr>
      </p:pic>
      <p:sp>
        <p:nvSpPr>
          <p:cNvPr id="4" name="Прямоугольник 3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5" name="Управляющая кнопка: домой 4">
            <a:hlinkClick r:id="rId4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/>
          <p:nvPr/>
        </p:nvPicPr>
        <p:blipFill rotWithShape="1">
          <a:blip r:embed="rId5"/>
          <a:srcRect l="14479" t="38615" r="45589" b="6787"/>
          <a:stretch/>
        </p:blipFill>
        <p:spPr bwMode="auto">
          <a:xfrm>
            <a:off x="5331127" y="3605980"/>
            <a:ext cx="3614466" cy="258112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41508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2. Разработка эффективных алгоритмов (задача 9)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5248" y="1267064"/>
            <a:ext cx="68312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  <a:latin typeface="+mj-lt"/>
              </a:rPr>
              <a:t>выбрать подпоследовательность. Из элементов заданной последовательности целых чисел A длины n необходимо выбрать элементы таким образом, чтобы они образовали подпоследовательность наибольшей длины, в которой каждый последующий элемент делился бы нацело на предыдущий. Порядок следования элементов можно менять. </a:t>
            </a:r>
          </a:p>
        </p:txBody>
      </p:sp>
    </p:spTree>
    <p:extLst>
      <p:ext uri="{BB962C8B-B14F-4D97-AF65-F5344CB8AC3E}">
        <p14:creationId xmlns:p14="http://schemas.microsoft.com/office/powerpoint/2010/main" val="256200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/>
          <p:cNvSpPr/>
          <p:nvPr/>
        </p:nvSpPr>
        <p:spPr>
          <a:xfrm>
            <a:off x="0" y="68228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6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Визуализация и тестирование работы алгоритмов</a:t>
            </a:r>
          </a:p>
        </p:txBody>
      </p:sp>
      <p:sp>
        <p:nvSpPr>
          <p:cNvPr id="3" name="Управляющая кнопка: домой 2">
            <a:hlinkClick r:id="rId2" action="ppaction://hlinksldjump" highlightClick="1"/>
          </p:cNvPr>
          <p:cNvSpPr/>
          <p:nvPr/>
        </p:nvSpPr>
        <p:spPr>
          <a:xfrm>
            <a:off x="11188460" y="5848709"/>
            <a:ext cx="338400" cy="338400"/>
          </a:xfrm>
          <a:prstGeom prst="actionButtonHom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3157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5434" y="5811198"/>
            <a:ext cx="353599" cy="359695"/>
          </a:xfrm>
          <a:prstGeom prst="rect">
            <a:avLst/>
          </a:prstGeom>
        </p:spPr>
      </p:pic>
      <p:sp>
        <p:nvSpPr>
          <p:cNvPr id="3" name="Прямоугольник 2"/>
          <p:cNvSpPr/>
          <p:nvPr/>
        </p:nvSpPr>
        <p:spPr>
          <a:xfrm>
            <a:off x="0" y="68228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  <a:tabLst>
                <a:tab pos="5934075" algn="r"/>
              </a:tabLst>
            </a:pPr>
            <a:r>
              <a:rPr lang="ru-RU" altLang="ru-RU" sz="3200" b="1" dirty="0">
                <a:solidFill>
                  <a:schemeClr val="accent4">
                    <a:lumMod val="50000"/>
                  </a:schemeClr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Тема 3. Структуры данных (задача 4)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6325" y="1328468"/>
            <a:ext cx="9939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b="1" dirty="0">
                <a:solidFill>
                  <a:schemeClr val="accent4">
                    <a:lumMod val="75000"/>
                  </a:schemeClr>
                </a:solidFill>
              </a:rPr>
              <a:t>Задача: 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в массиве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A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размера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n</a:t>
            </a:r>
            <a:r>
              <a:rPr lang="ru-RU" dirty="0">
                <a:solidFill>
                  <a:schemeClr val="accent4">
                    <a:lumMod val="75000"/>
                  </a:schemeClr>
                </a:solidFill>
              </a:rPr>
              <a:t> за одно обращение к каждому элементу массива необходимо каждый элемент заменить ближайшим большим, следующим за ним. Если такого элемента нет, то необходимо заменить его нулём. Можно использовать дополнительную память.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175591"/>
                  </p:ext>
                </p:extLst>
              </p:nvPr>
            </p:nvGraphicFramePr>
            <p:xfrm>
              <a:off x="2459967" y="2527539"/>
              <a:ext cx="7272066" cy="3273674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>
                      <a:extLst>
                        <a:ext uri="{9D8B030D-6E8A-4147-A177-3AD203B41FA5}">
                          <a16:colId xmlns:a16="http://schemas.microsoft.com/office/drawing/2014/main" xmlns="" val="20000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xmlns="" val="20001"/>
                        </a:ext>
                      </a:extLst>
                    </a:gridCol>
                    <a:gridCol w="2424022">
                      <a:extLst>
                        <a:ext uri="{9D8B030D-6E8A-4147-A177-3AD203B41FA5}">
                          <a16:colId xmlns:a16="http://schemas.microsoft.com/office/drawing/2014/main" xmlns="" val="20002"/>
                        </a:ext>
                      </a:extLst>
                    </a:gridCol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0"/>
                      </a:ext>
                    </a:extLst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sSup>
                                  <m:sSupPr>
                                    <m:ctrlPr>
                                      <a:rPr lang="ru-RU" sz="1600" b="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600" b="0" i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n</m:t>
                                    </m:r>
                                  </m:e>
                                  <m:sup>
                                    <m:r>
                                      <a:rPr lang="en-US" sz="1600" b="0" i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  <m: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sty m:val="p"/>
                                  </m:rP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n</m:t>
                                </m:r>
                                <m:r>
                                  <a:rPr lang="ru-RU" sz="1600" b="0" i="0">
                                    <a:effectLst/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1"/>
                      </a:ext>
                    </a:extLst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2"/>
                      </a:ext>
                    </a:extLst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3"/>
                      </a:ext>
                    </a:extLst>
                  </a:tr>
                  <a:tr h="429402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4"/>
                      </a:ext>
                    </a:extLst>
                  </a:tr>
                  <a:tr h="748374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xmlns="" val="1000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Таблица 4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915175591"/>
                  </p:ext>
                </p:extLst>
              </p:nvPr>
            </p:nvGraphicFramePr>
            <p:xfrm>
              <a:off x="2459967" y="2527539"/>
              <a:ext cx="7272066" cy="3246813"/>
            </p:xfrm>
            <a:graphic>
              <a:graphicData uri="http://schemas.openxmlformats.org/drawingml/2006/table">
                <a:tbl>
                  <a:tblPr firstRow="1" firstCol="1" bandRow="1">
                    <a:tableStyleId>{EB9631B5-78F2-41C9-869B-9F39066F8104}</a:tableStyleId>
                  </a:tblPr>
                  <a:tblGrid>
                    <a:gridCol w="2424022"/>
                    <a:gridCol w="2424022"/>
                    <a:gridCol w="2424022"/>
                  </a:tblGrid>
                  <a:tr h="429402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Характеристика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Наивная реализация (двойной цикл)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Реализация со стеком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389196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Временная сложность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100000" t="-120313" r="-100503" b="-65625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ru-RU"/>
                        </a:p>
                      </a:txBody>
                      <a:tcPr marL="68580" marR="68580" marT="0" marB="0">
                        <a:blipFill rotWithShape="0">
                          <a:blip r:embed="rId3"/>
                          <a:stretch>
                            <a:fillRect l="-200000" t="-120313" r="-503" b="-656250"/>
                          </a:stretch>
                        </a:blipFill>
                      </a:tcPr>
                    </a:tc>
                  </a:tr>
                  <a:tr h="367703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Дополнительная память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O(1)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O(n) (для стека)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512890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 dirty="0">
                              <a:effectLst/>
                            </a:rPr>
                            <a:t>Сложность реализации</a:t>
                          </a:r>
                          <a:endParaRPr lang="ru-RU" sz="1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Простая, легко понять и реализовать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Более сложная, требует понимания работы стека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77381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Преимущества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Минимум дополнительной памяти, простота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>
                              <a:effectLst/>
                            </a:rPr>
                            <a:t>Быстрая работа даже на больших данных</a:t>
                          </a:r>
                          <a:endParaRPr lang="ru-RU" sz="1400" b="0" i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  <a:tr h="773811"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200">
                              <a:effectLst/>
                            </a:rPr>
                            <a:t>Недостатки</a:t>
                          </a:r>
                          <a:endParaRPr lang="ru-RU" sz="1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Медленная на больших данных, квадратичная сложность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07000"/>
                            </a:lnSpc>
                            <a:spcAft>
                              <a:spcPts val="0"/>
                            </a:spcAft>
                          </a:pPr>
                          <a:r>
                            <a:rPr lang="ru-RU" sz="1600" b="0" i="0" dirty="0">
                              <a:effectLst/>
                            </a:rPr>
                            <a:t>Требует дополнительной памяти под стек, сложнее для понимания</a:t>
                          </a:r>
                          <a:endParaRPr lang="ru-RU" sz="1400" b="0" i="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0495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132</TotalTime>
  <Words>688</Words>
  <Application>Microsoft Office PowerPoint</Application>
  <PresentationFormat>Широкоэкранный</PresentationFormat>
  <Paragraphs>89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Cambria Math</vt:lpstr>
      <vt:lpstr>Garamond</vt:lpstr>
      <vt:lpstr>Times New Roman</vt:lpstr>
      <vt:lpstr>Натуральные материалы</vt:lpstr>
      <vt:lpstr>Алгоритмы и структуры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Алгоритмы и структуры данных</dc:title>
  <dc:creator>Admin</dc:creator>
  <cp:lastModifiedBy>Admin</cp:lastModifiedBy>
  <cp:revision>25</cp:revision>
  <dcterms:created xsi:type="dcterms:W3CDTF">2025-05-28T06:20:35Z</dcterms:created>
  <dcterms:modified xsi:type="dcterms:W3CDTF">2025-05-28T16:16:12Z</dcterms:modified>
</cp:coreProperties>
</file>

<file path=docProps/thumbnail.jpeg>
</file>